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343" r:id="rId3"/>
    <p:sldId id="344" r:id="rId4"/>
    <p:sldId id="345" r:id="rId5"/>
    <p:sldId id="346" r:id="rId6"/>
    <p:sldId id="347" r:id="rId7"/>
    <p:sldId id="348" r:id="rId8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Komadina" initials="MK" lastIdx="2" clrIdx="0">
    <p:extLst>
      <p:ext uri="{19B8F6BF-5375-455C-9EA6-DF929625EA0E}">
        <p15:presenceInfo xmlns:p15="http://schemas.microsoft.com/office/powerpoint/2012/main" userId="Marina Komadi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99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9" autoAdjust="0"/>
    <p:restoredTop sz="91525" autoAdjust="0"/>
  </p:normalViewPr>
  <p:slideViewPr>
    <p:cSldViewPr snapToGrid="0">
      <p:cViewPr varScale="1">
        <p:scale>
          <a:sx n="76" d="100"/>
          <a:sy n="76" d="100"/>
        </p:scale>
        <p:origin x="67" y="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22A034-4B36-456F-A02A-6C34272CD5B3}" type="datetimeFigureOut">
              <a:rPr lang="hr-HR" smtClean="0"/>
              <a:t>28.3.2021.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CBCDD8-7843-47D5-A77C-64E994D2921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994502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28.3.2021.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1848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28.3.2021.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11957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28.3.2021.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44154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28.3.2021.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8404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28.3.2021.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2017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28.3.2021.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6662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28.3.2021.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8969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28.3.2021.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2351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28.3.2021.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98681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28.3.2021.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00064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28.3.2021.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80185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148EA-6B88-4171-8B7A-E86F5126C524}" type="datetimeFigureOut">
              <a:rPr lang="hr-HR" smtClean="0"/>
              <a:t>28.3.2021.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97467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52450" y="954322"/>
            <a:ext cx="7595420" cy="1323707"/>
          </a:xfrm>
        </p:spPr>
        <p:txBody>
          <a:bodyPr>
            <a:normAutofit/>
          </a:bodyPr>
          <a:lstStyle/>
          <a:p>
            <a:r>
              <a:rPr lang="hr-HR" sz="6600" b="1" dirty="0" err="1">
                <a:solidFill>
                  <a:srgbClr val="FF0000"/>
                </a:solidFill>
              </a:rPr>
              <a:t>Culture</a:t>
            </a:r>
            <a:r>
              <a:rPr lang="hr-HR" sz="6600" b="1" dirty="0">
                <a:solidFill>
                  <a:srgbClr val="FF0000"/>
                </a:solidFill>
              </a:rPr>
              <a:t> spot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08322" y="3182921"/>
            <a:ext cx="8283677" cy="1655762"/>
          </a:xfrm>
        </p:spPr>
        <p:txBody>
          <a:bodyPr>
            <a:normAutofit/>
          </a:bodyPr>
          <a:lstStyle/>
          <a:p>
            <a:r>
              <a:rPr lang="hr-HR" sz="6600"/>
              <a:t>Easter </a:t>
            </a:r>
            <a:r>
              <a:rPr lang="hr-HR" sz="6600" dirty="0" err="1"/>
              <a:t>traditions</a:t>
            </a:r>
            <a:endParaRPr lang="hr-HR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1384">
            <a:off x="833351" y="1589659"/>
            <a:ext cx="3363427" cy="44859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7445" y="5743575"/>
            <a:ext cx="5214555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2413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798084" y="302359"/>
            <a:ext cx="7851058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dirty="0" err="1"/>
              <a:t>Which</a:t>
            </a:r>
            <a:r>
              <a:rPr lang="hr-HR" sz="2800" dirty="0"/>
              <a:t> </a:t>
            </a:r>
            <a:r>
              <a:rPr lang="hr-HR" sz="2800" dirty="0" err="1"/>
              <a:t>holiday</a:t>
            </a:r>
            <a:r>
              <a:rPr lang="hr-HR" sz="2800" dirty="0"/>
              <a:t> </a:t>
            </a:r>
            <a:r>
              <a:rPr lang="hr-HR" sz="2800" dirty="0" err="1"/>
              <a:t>is</a:t>
            </a:r>
            <a:r>
              <a:rPr lang="hr-HR" sz="2800" dirty="0"/>
              <a:t> </a:t>
            </a:r>
            <a:r>
              <a:rPr lang="hr-HR" sz="2800" dirty="0" err="1"/>
              <a:t>coming</a:t>
            </a:r>
            <a:r>
              <a:rPr lang="hr-HR" sz="2800" dirty="0"/>
              <a:t> </a:t>
            </a:r>
            <a:r>
              <a:rPr lang="hr-HR" sz="2800" dirty="0" err="1"/>
              <a:t>up</a:t>
            </a:r>
            <a:r>
              <a:rPr lang="hr-HR" sz="2800" dirty="0"/>
              <a:t>?</a:t>
            </a:r>
          </a:p>
          <a:p>
            <a:pPr algn="ctr"/>
            <a:r>
              <a:rPr lang="hr-HR" sz="2800" i="1" dirty="0"/>
              <a:t>Koji nam blagdan dolazi?</a:t>
            </a:r>
          </a:p>
          <a:p>
            <a:pPr algn="ctr"/>
            <a:endParaRPr lang="hr-HR" sz="2800" i="1" dirty="0"/>
          </a:p>
          <a:p>
            <a:pPr algn="ctr"/>
            <a:r>
              <a:rPr lang="hr-HR" sz="2800" dirty="0" err="1"/>
              <a:t>What</a:t>
            </a:r>
            <a:r>
              <a:rPr lang="hr-HR" sz="2800" dirty="0"/>
              <a:t> do </a:t>
            </a:r>
            <a:r>
              <a:rPr lang="hr-HR" sz="2800" dirty="0" err="1"/>
              <a:t>you</a:t>
            </a:r>
            <a:r>
              <a:rPr lang="hr-HR" sz="2800" dirty="0"/>
              <a:t> </a:t>
            </a:r>
            <a:r>
              <a:rPr lang="hr-HR" sz="2800" dirty="0" err="1"/>
              <a:t>know</a:t>
            </a:r>
            <a:r>
              <a:rPr lang="hr-HR" sz="2800" dirty="0"/>
              <a:t> </a:t>
            </a:r>
            <a:r>
              <a:rPr lang="hr-HR" sz="2800" err="1"/>
              <a:t>about</a:t>
            </a:r>
            <a:r>
              <a:rPr lang="hr-HR" sz="2800"/>
              <a:t> Easter?</a:t>
            </a:r>
            <a:endParaRPr lang="hr-HR" sz="2800" dirty="0"/>
          </a:p>
          <a:p>
            <a:pPr algn="ctr"/>
            <a:r>
              <a:rPr lang="hr-HR" sz="2800" i="1" dirty="0"/>
              <a:t>Što znaš </a:t>
            </a:r>
            <a:r>
              <a:rPr lang="hr-HR" sz="2800" i="1"/>
              <a:t>o Uskrsu?</a:t>
            </a:r>
            <a:endParaRPr lang="hr-HR" sz="2800" i="1" dirty="0"/>
          </a:p>
          <a:p>
            <a:pPr algn="ctr"/>
            <a:endParaRPr lang="hr-HR" sz="2800" i="1" dirty="0"/>
          </a:p>
          <a:p>
            <a:pPr algn="ctr"/>
            <a:r>
              <a:rPr lang="hr-HR" sz="2800" dirty="0"/>
              <a:t>How do </a:t>
            </a:r>
            <a:r>
              <a:rPr lang="hr-HR" sz="2800" dirty="0" err="1"/>
              <a:t>people</a:t>
            </a:r>
            <a:r>
              <a:rPr lang="hr-HR" sz="2800" dirty="0"/>
              <a:t> </a:t>
            </a:r>
            <a:r>
              <a:rPr lang="hr-HR" sz="2800" err="1"/>
              <a:t>celebrate</a:t>
            </a:r>
            <a:r>
              <a:rPr lang="hr-HR" sz="2800"/>
              <a:t> Easter?</a:t>
            </a:r>
            <a:endParaRPr lang="hr-HR" sz="2800" dirty="0"/>
          </a:p>
          <a:p>
            <a:pPr algn="ctr"/>
            <a:r>
              <a:rPr lang="hr-HR" sz="2800" i="1" dirty="0"/>
              <a:t>Kako ljudi </a:t>
            </a:r>
            <a:r>
              <a:rPr lang="hr-HR" sz="2800" i="1"/>
              <a:t>slave Uskrs?</a:t>
            </a:r>
            <a:endParaRPr lang="hr-HR" sz="2800" i="1" dirty="0"/>
          </a:p>
          <a:p>
            <a:pPr algn="ctr"/>
            <a:endParaRPr lang="hr-HR" sz="2800" i="1" dirty="0"/>
          </a:p>
          <a:p>
            <a:pPr algn="ctr"/>
            <a:r>
              <a:rPr lang="hr-HR" sz="2800" dirty="0" err="1"/>
              <a:t>What</a:t>
            </a:r>
            <a:r>
              <a:rPr lang="hr-HR" sz="2800" dirty="0"/>
              <a:t> do </a:t>
            </a:r>
            <a:r>
              <a:rPr lang="hr-HR" sz="2800" dirty="0" err="1"/>
              <a:t>they</a:t>
            </a:r>
            <a:r>
              <a:rPr lang="hr-HR" sz="2800" dirty="0"/>
              <a:t> do?</a:t>
            </a:r>
          </a:p>
          <a:p>
            <a:pPr algn="ctr"/>
            <a:r>
              <a:rPr lang="hr-HR" sz="2800" i="1" dirty="0"/>
              <a:t>Što oni rade?</a:t>
            </a:r>
          </a:p>
          <a:p>
            <a:pPr algn="ctr"/>
            <a:endParaRPr lang="hr-HR" sz="2800" i="1" dirty="0"/>
          </a:p>
          <a:p>
            <a:pPr algn="ctr"/>
            <a:r>
              <a:rPr lang="hr-HR" sz="2800" dirty="0" err="1"/>
              <a:t>What</a:t>
            </a:r>
            <a:r>
              <a:rPr lang="hr-HR" sz="2800" dirty="0"/>
              <a:t> do </a:t>
            </a:r>
            <a:r>
              <a:rPr lang="hr-HR" sz="2800" dirty="0" err="1"/>
              <a:t>you</a:t>
            </a:r>
            <a:r>
              <a:rPr lang="hr-HR" sz="2800" dirty="0"/>
              <a:t> do </a:t>
            </a:r>
            <a:r>
              <a:rPr lang="hr-HR" sz="2800"/>
              <a:t>on Easter </a:t>
            </a:r>
            <a:r>
              <a:rPr lang="hr-HR" sz="2800" dirty="0" err="1"/>
              <a:t>day</a:t>
            </a:r>
            <a:r>
              <a:rPr lang="hr-HR" sz="2800" dirty="0"/>
              <a:t>?</a:t>
            </a:r>
          </a:p>
          <a:p>
            <a:pPr algn="ctr"/>
            <a:r>
              <a:rPr lang="hr-HR" sz="2800" i="1" dirty="0"/>
              <a:t>Što ti radiš </a:t>
            </a:r>
            <a:r>
              <a:rPr lang="hr-HR" sz="2800" i="1"/>
              <a:t>na Uskrs?</a:t>
            </a:r>
            <a:endParaRPr lang="hr-HR" sz="2800" i="1" dirty="0"/>
          </a:p>
        </p:txBody>
      </p:sp>
      <p:pic>
        <p:nvPicPr>
          <p:cNvPr id="7" name="Slika 6">
            <a:extLst>
              <a:ext uri="{FF2B5EF4-FFF2-40B4-BE49-F238E27FC236}">
                <a16:creationId xmlns:a16="http://schemas.microsoft.com/office/drawing/2014/main" id="{4D9D5984-774D-4FDF-B039-F060004C80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296" y="302359"/>
            <a:ext cx="2671975" cy="2225654"/>
          </a:xfrm>
          <a:prstGeom prst="rect">
            <a:avLst/>
          </a:prstGeom>
        </p:spPr>
      </p:pic>
      <p:pic>
        <p:nvPicPr>
          <p:cNvPr id="10" name="Slika 9">
            <a:extLst>
              <a:ext uri="{FF2B5EF4-FFF2-40B4-BE49-F238E27FC236}">
                <a16:creationId xmlns:a16="http://schemas.microsoft.com/office/drawing/2014/main" id="{EFD1B5EC-B6AB-4831-A03D-6E5A6FC16B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52333" y="4254989"/>
            <a:ext cx="3440242" cy="2172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002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BF21A1A1-15AC-4193-BFD8-F7BDC64553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679198" cy="6858000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623368D0-D006-4673-8A14-E41550ECB487}"/>
              </a:ext>
            </a:extLst>
          </p:cNvPr>
          <p:cNvSpPr txBox="1"/>
          <p:nvPr/>
        </p:nvSpPr>
        <p:spPr>
          <a:xfrm>
            <a:off x="5555225" y="855407"/>
            <a:ext cx="6410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/>
              <a:t>Open your book at page 141.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5AC619E3-F19E-49D1-97A5-10DADA4DDF31}"/>
              </a:ext>
            </a:extLst>
          </p:cNvPr>
          <p:cNvSpPr txBox="1"/>
          <p:nvPr/>
        </p:nvSpPr>
        <p:spPr>
          <a:xfrm>
            <a:off x="5535562" y="1748032"/>
            <a:ext cx="59976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/>
              <a:t>What can you see in the pictures?</a:t>
            </a:r>
          </a:p>
          <a:p>
            <a:r>
              <a:rPr lang="hr-HR" sz="2800" i="1"/>
              <a:t>Što je prikazano na slikama?</a:t>
            </a:r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42FE3A94-ABB7-4A4A-9A6D-85226318FF1E}"/>
              </a:ext>
            </a:extLst>
          </p:cNvPr>
          <p:cNvSpPr txBox="1"/>
          <p:nvPr/>
        </p:nvSpPr>
        <p:spPr>
          <a:xfrm>
            <a:off x="4679198" y="54634"/>
            <a:ext cx="6410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/>
              <a:t>Read the text and answer the questions.</a:t>
            </a: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11E83217-5D74-4BA5-817E-FCE28F9605E2}"/>
              </a:ext>
            </a:extLst>
          </p:cNvPr>
          <p:cNvSpPr txBox="1"/>
          <p:nvPr/>
        </p:nvSpPr>
        <p:spPr>
          <a:xfrm>
            <a:off x="5374587" y="53524"/>
            <a:ext cx="6518786" cy="689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/>
              <a:t>What do the eggs represent?</a:t>
            </a:r>
          </a:p>
          <a:p>
            <a:r>
              <a:rPr lang="hr-HR" sz="2600" i="1"/>
              <a:t>Što predstavljaju jaja?</a:t>
            </a:r>
          </a:p>
          <a:p>
            <a:endParaRPr lang="hr-HR" sz="2600"/>
          </a:p>
          <a:p>
            <a:r>
              <a:rPr lang="hr-HR" sz="2600"/>
              <a:t>What do people do with the eggs?</a:t>
            </a:r>
          </a:p>
          <a:p>
            <a:r>
              <a:rPr lang="hr-HR" sz="2600" i="1"/>
              <a:t>Što ljudi rade s jajima?</a:t>
            </a:r>
          </a:p>
          <a:p>
            <a:endParaRPr lang="hr-HR" sz="2600"/>
          </a:p>
          <a:p>
            <a:r>
              <a:rPr lang="hr-HR" sz="2600"/>
              <a:t>Who leaves chocolate eggs behind?</a:t>
            </a:r>
          </a:p>
          <a:p>
            <a:r>
              <a:rPr lang="hr-HR" sz="2600" i="1"/>
              <a:t>Tko ostavlja čokoladna jaja?</a:t>
            </a:r>
          </a:p>
          <a:p>
            <a:endParaRPr lang="hr-HR" sz="2600" i="1"/>
          </a:p>
          <a:p>
            <a:r>
              <a:rPr lang="hr-HR" sz="2600" i="1">
                <a:solidFill>
                  <a:srgbClr val="FF0000"/>
                </a:solidFill>
              </a:rPr>
              <a:t>Eggs represent spring and new life.</a:t>
            </a:r>
          </a:p>
          <a:p>
            <a:endParaRPr lang="hr-HR" sz="2600" i="1">
              <a:solidFill>
                <a:srgbClr val="FF0000"/>
              </a:solidFill>
            </a:endParaRPr>
          </a:p>
          <a:p>
            <a:r>
              <a:rPr lang="hr-HR" sz="2600" i="1">
                <a:solidFill>
                  <a:srgbClr val="FF0000"/>
                </a:solidFill>
              </a:rPr>
              <a:t>People dye hard-boiled eggs in various colours and patterns.Children hunt for eggs hidden around the home or garden.</a:t>
            </a:r>
          </a:p>
          <a:p>
            <a:endParaRPr lang="hr-HR" sz="2600" i="1">
              <a:solidFill>
                <a:srgbClr val="FF0000"/>
              </a:solidFill>
            </a:endParaRPr>
          </a:p>
          <a:p>
            <a:r>
              <a:rPr lang="hr-HR" sz="2600" i="1">
                <a:solidFill>
                  <a:srgbClr val="FF0000"/>
                </a:solidFill>
              </a:rPr>
              <a:t>The ‘Easter Bunny’ leaves chocolate eggs behind.</a:t>
            </a:r>
          </a:p>
        </p:txBody>
      </p:sp>
      <p:pic>
        <p:nvPicPr>
          <p:cNvPr id="13" name="Slika 12">
            <a:extLst>
              <a:ext uri="{FF2B5EF4-FFF2-40B4-BE49-F238E27FC236}">
                <a16:creationId xmlns:a16="http://schemas.microsoft.com/office/drawing/2014/main" id="{318596B1-65F7-4D38-94FD-3E6D7F8D39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6067" y="-8307"/>
            <a:ext cx="33815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857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7" grpId="1"/>
      <p:bldP spid="8" grpId="0"/>
      <p:bldP spid="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4FB6BB1B-9E15-4E29-AE1D-162821B372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23" y="1229520"/>
            <a:ext cx="6080944" cy="3013405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A89FEC85-B147-472D-A95A-BBBF06E4491C}"/>
              </a:ext>
            </a:extLst>
          </p:cNvPr>
          <p:cNvSpPr txBox="1"/>
          <p:nvPr/>
        </p:nvSpPr>
        <p:spPr>
          <a:xfrm>
            <a:off x="6179267" y="582067"/>
            <a:ext cx="5770153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600"/>
              <a:t>What is an Easter Egg Roll?</a:t>
            </a:r>
          </a:p>
          <a:p>
            <a:pPr algn="ctr"/>
            <a:r>
              <a:rPr lang="hr-HR" sz="2600" i="1"/>
              <a:t>Što je „Easter Egg Roll”?</a:t>
            </a:r>
          </a:p>
          <a:p>
            <a:pPr algn="ctr"/>
            <a:endParaRPr lang="hr-HR" sz="2600" i="1"/>
          </a:p>
          <a:p>
            <a:pPr algn="ctr"/>
            <a:r>
              <a:rPr lang="hr-HR" sz="2600"/>
              <a:t>Where does the most famous Easter Egg Roll take place?</a:t>
            </a:r>
          </a:p>
          <a:p>
            <a:pPr algn="ctr"/>
            <a:r>
              <a:rPr lang="hr-HR" sz="2600" i="1"/>
              <a:t>Gdje se održava najpoznatiji „Easter Egg Roll”?</a:t>
            </a:r>
          </a:p>
          <a:p>
            <a:endParaRPr lang="hr-HR" sz="2600" i="1"/>
          </a:p>
          <a:p>
            <a:pPr algn="ctr"/>
            <a:r>
              <a:rPr lang="hr-HR" sz="2600" i="1">
                <a:solidFill>
                  <a:srgbClr val="FF0000"/>
                </a:solidFill>
              </a:rPr>
              <a:t>Easter Egg Roll is an event which happens each Easter Monday.</a:t>
            </a:r>
          </a:p>
          <a:p>
            <a:pPr algn="ctr"/>
            <a:endParaRPr lang="hr-HR" sz="2600" i="1">
              <a:solidFill>
                <a:srgbClr val="FF0000"/>
              </a:solidFill>
            </a:endParaRPr>
          </a:p>
          <a:p>
            <a:pPr algn="ctr"/>
            <a:r>
              <a:rPr lang="hr-HR" sz="2600" i="1">
                <a:solidFill>
                  <a:srgbClr val="FF0000"/>
                </a:solidFill>
              </a:rPr>
              <a:t>The most famous Easter Egg Roll takes place in front of the White House in Washington, DC.</a:t>
            </a:r>
          </a:p>
        </p:txBody>
      </p:sp>
    </p:spTree>
    <p:extLst>
      <p:ext uri="{BB962C8B-B14F-4D97-AF65-F5344CB8AC3E}">
        <p14:creationId xmlns:p14="http://schemas.microsoft.com/office/powerpoint/2010/main" val="3403481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niOkvir 4">
            <a:extLst>
              <a:ext uri="{FF2B5EF4-FFF2-40B4-BE49-F238E27FC236}">
                <a16:creationId xmlns:a16="http://schemas.microsoft.com/office/drawing/2014/main" id="{0DFC3363-C000-4BC5-814B-DDF05EDE5581}"/>
              </a:ext>
            </a:extLst>
          </p:cNvPr>
          <p:cNvSpPr txBox="1"/>
          <p:nvPr/>
        </p:nvSpPr>
        <p:spPr>
          <a:xfrm>
            <a:off x="6794090" y="373626"/>
            <a:ext cx="4719484" cy="7417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/>
              <a:t>Who are Morris dancers?</a:t>
            </a:r>
          </a:p>
          <a:p>
            <a:pPr algn="ctr"/>
            <a:r>
              <a:rPr lang="hr-HR" sz="2800" i="1"/>
              <a:t>Tko su plesači plesa „Morris”?</a:t>
            </a:r>
          </a:p>
          <a:p>
            <a:pPr algn="ctr"/>
            <a:endParaRPr lang="hr-HR" sz="2800"/>
          </a:p>
          <a:p>
            <a:pPr algn="ctr"/>
            <a:r>
              <a:rPr lang="hr-HR" sz="2800"/>
              <a:t>Where do people go Morris dancing?</a:t>
            </a:r>
          </a:p>
          <a:p>
            <a:pPr algn="ctr"/>
            <a:r>
              <a:rPr lang="hr-HR" sz="2800" i="1"/>
              <a:t>Gdje se pleše „Morris”?</a:t>
            </a:r>
          </a:p>
          <a:p>
            <a:pPr algn="ctr"/>
            <a:endParaRPr lang="hr-HR" sz="2800" i="1"/>
          </a:p>
          <a:p>
            <a:pPr algn="ctr"/>
            <a:r>
              <a:rPr lang="hr-HR" sz="2800">
                <a:solidFill>
                  <a:srgbClr val="FF0000"/>
                </a:solidFill>
              </a:rPr>
              <a:t>Morris dancers are people who perform Morris dance (a very old English folk dance).</a:t>
            </a:r>
          </a:p>
          <a:p>
            <a:pPr algn="ctr"/>
            <a:endParaRPr lang="hr-HR" sz="2800">
              <a:solidFill>
                <a:srgbClr val="FF0000"/>
              </a:solidFill>
            </a:endParaRPr>
          </a:p>
          <a:p>
            <a:pPr algn="ctr"/>
            <a:r>
              <a:rPr lang="hr-HR" sz="2800">
                <a:solidFill>
                  <a:srgbClr val="FF0000"/>
                </a:solidFill>
              </a:rPr>
              <a:t>They dance through the streets.</a:t>
            </a:r>
          </a:p>
          <a:p>
            <a:endParaRPr lang="hr-HR" sz="2800"/>
          </a:p>
          <a:p>
            <a:endParaRPr lang="hr-HR" sz="2800"/>
          </a:p>
          <a:p>
            <a:endParaRPr lang="hr-HR" sz="2800"/>
          </a:p>
          <a:p>
            <a:endParaRPr lang="hr-HR" sz="2800"/>
          </a:p>
        </p:txBody>
      </p:sp>
      <p:pic>
        <p:nvPicPr>
          <p:cNvPr id="7" name="Slika 6">
            <a:extLst>
              <a:ext uri="{FF2B5EF4-FFF2-40B4-BE49-F238E27FC236}">
                <a16:creationId xmlns:a16="http://schemas.microsoft.com/office/drawing/2014/main" id="{38BDDE7C-CD80-4EAE-92EE-40BC1E9CF3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445" y="0"/>
            <a:ext cx="550041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469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niOkvir 4">
            <a:extLst>
              <a:ext uri="{FF2B5EF4-FFF2-40B4-BE49-F238E27FC236}">
                <a16:creationId xmlns:a16="http://schemas.microsoft.com/office/drawing/2014/main" id="{147BD777-D9E7-47D7-A34D-86DE67C92C0E}"/>
              </a:ext>
            </a:extLst>
          </p:cNvPr>
          <p:cNvSpPr txBox="1"/>
          <p:nvPr/>
        </p:nvSpPr>
        <p:spPr>
          <a:xfrm>
            <a:off x="6646607" y="1828800"/>
            <a:ext cx="508327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/>
              <a:t>What do you need to make a hot cross bun?</a:t>
            </a:r>
          </a:p>
          <a:p>
            <a:pPr algn="ctr"/>
            <a:endParaRPr lang="hr-HR" sz="2800"/>
          </a:p>
          <a:p>
            <a:pPr algn="ctr"/>
            <a:r>
              <a:rPr lang="hr-HR" sz="2800"/>
              <a:t> </a:t>
            </a:r>
            <a:r>
              <a:rPr lang="hr-HR" sz="2800">
                <a:solidFill>
                  <a:srgbClr val="FF0000"/>
                </a:solidFill>
              </a:rPr>
              <a:t>You need raisins or chopped candied fruit.</a:t>
            </a:r>
          </a:p>
          <a:p>
            <a:endParaRPr lang="hr-HR" sz="2800"/>
          </a:p>
        </p:txBody>
      </p:sp>
      <p:pic>
        <p:nvPicPr>
          <p:cNvPr id="7" name="Slika 6">
            <a:extLst>
              <a:ext uri="{FF2B5EF4-FFF2-40B4-BE49-F238E27FC236}">
                <a16:creationId xmlns:a16="http://schemas.microsoft.com/office/drawing/2014/main" id="{0F4C0D92-D4EE-414D-BCC2-986A3CE182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" y="840847"/>
            <a:ext cx="5753100" cy="506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452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621B2A9B-602F-4BEA-BA0B-B08C446599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8936" y="314171"/>
            <a:ext cx="6247711" cy="3312703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33FAF8BC-E24F-40F7-9D3A-4336E2E7A5AB}"/>
              </a:ext>
            </a:extLst>
          </p:cNvPr>
          <p:cNvSpPr txBox="1"/>
          <p:nvPr/>
        </p:nvSpPr>
        <p:spPr>
          <a:xfrm>
            <a:off x="432619" y="3824748"/>
            <a:ext cx="111006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/>
              <a:t>Koji su uskršnji običaji u Hrvatskoj? Koji običaji su tipični za tvoju obitelj ili regiju? Izradi poster ili prezentaciju o svojim uskršnjim običajima.</a:t>
            </a:r>
          </a:p>
        </p:txBody>
      </p:sp>
    </p:spTree>
    <p:extLst>
      <p:ext uri="{BB962C8B-B14F-4D97-AF65-F5344CB8AC3E}">
        <p14:creationId xmlns:p14="http://schemas.microsoft.com/office/powerpoint/2010/main" val="110786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4825</TotalTime>
  <Words>321</Words>
  <Application>Microsoft Office PowerPoint</Application>
  <PresentationFormat>Široki zaslon</PresentationFormat>
  <Paragraphs>58</Paragraphs>
  <Slides>7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Culture spot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1: Who am I?</dc:title>
  <dc:creator>Marina Komadina</dc:creator>
  <cp:lastModifiedBy>Marina Komadina</cp:lastModifiedBy>
  <cp:revision>297</cp:revision>
  <dcterms:created xsi:type="dcterms:W3CDTF">2020-09-19T11:02:00Z</dcterms:created>
  <dcterms:modified xsi:type="dcterms:W3CDTF">2021-03-28T09:14:46Z</dcterms:modified>
</cp:coreProperties>
</file>